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73" r:id="rId3"/>
    <p:sldId id="260" r:id="rId4"/>
    <p:sldId id="264" r:id="rId5"/>
    <p:sldId id="274" r:id="rId6"/>
    <p:sldId id="275" r:id="rId7"/>
    <p:sldId id="263" r:id="rId8"/>
    <p:sldId id="265" r:id="rId9"/>
    <p:sldId id="266" r:id="rId10"/>
    <p:sldId id="267" r:id="rId11"/>
    <p:sldId id="270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70515" autoAdjust="0"/>
  </p:normalViewPr>
  <p:slideViewPr>
    <p:cSldViewPr>
      <p:cViewPr varScale="1">
        <p:scale>
          <a:sx n="51" d="100"/>
          <a:sy n="5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7E4FB-A8B8-46F1-B1D4-D72F38451B5A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C9B8D-C82E-46C0-9065-CCACB9C4C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5E1B9A-C9E3-41F4-8574-461EB8351F61}" type="datetimeFigureOut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B799D3-3A43-49A6-9B30-3D7D915C2D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statewide impacts like shared best practices from the 3-C's, perhaps lead toward standardization between colleges to benefit and better serve students as they move around the state, and this project has positional to be a transformational in Oregon.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TAA-eligible folks do not enroll in training</a:t>
            </a:r>
          </a:p>
          <a:p>
            <a:r>
              <a:rPr lang="en-US" dirty="0" smtClean="0"/>
              <a:t>Many students entering training programs do not persist to completion</a:t>
            </a:r>
          </a:p>
          <a:p>
            <a:r>
              <a:rPr lang="en-US" dirty="0" smtClean="0"/>
              <a:t>Many unemployed individuals do not have the basic skills needed to succeed in training</a:t>
            </a:r>
          </a:p>
          <a:p>
            <a:r>
              <a:rPr lang="en-US" dirty="0" smtClean="0"/>
              <a:t>Credit for Prior Learning is not well defined or utilized</a:t>
            </a:r>
          </a:p>
          <a:p>
            <a:r>
              <a:rPr lang="en-US" dirty="0" smtClean="0"/>
              <a:t>Career Pathways Certificates have not been developed for all demand occupation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r>
              <a:rPr lang="en-US" dirty="0" smtClean="0"/>
              <a:t>Expand and enhance </a:t>
            </a:r>
            <a:r>
              <a:rPr lang="en-US" b="1" u="sng" dirty="0" smtClean="0"/>
              <a:t>C</a:t>
            </a:r>
            <a:r>
              <a:rPr lang="en-US" dirty="0" smtClean="0"/>
              <a:t>areer Pathways as a vehicle to increase credential</a:t>
            </a:r>
            <a:r>
              <a:rPr lang="en-US" baseline="0" dirty="0" smtClean="0"/>
              <a:t> completion and accelerate time to completion</a:t>
            </a:r>
          </a:p>
          <a:p>
            <a:pPr defTabSz="931774">
              <a:defRPr/>
            </a:pPr>
            <a:endParaRPr lang="en-US" baseline="0" dirty="0" smtClean="0"/>
          </a:p>
          <a:p>
            <a:pPr defTabSz="931774">
              <a:defRPr/>
            </a:pPr>
            <a:r>
              <a:rPr lang="en-US" dirty="0" smtClean="0"/>
              <a:t>Develop through training </a:t>
            </a:r>
            <a:r>
              <a:rPr lang="en-US" b="1" u="sng" dirty="0" smtClean="0"/>
              <a:t>C</a:t>
            </a:r>
            <a:r>
              <a:rPr lang="en-US" dirty="0" smtClean="0"/>
              <a:t>areer Coaches to reduce barriers so that students enroll, persist, complete a credential, and secure employment in a demand occupation</a:t>
            </a:r>
          </a:p>
          <a:p>
            <a:pPr defTabSz="931774">
              <a:defRPr/>
            </a:pPr>
            <a:endParaRPr lang="en-US" dirty="0" smtClean="0"/>
          </a:p>
          <a:p>
            <a:pPr defTabSz="931774">
              <a:defRPr/>
            </a:pPr>
            <a:r>
              <a:rPr lang="en-US" dirty="0" smtClean="0"/>
              <a:t>Launch development of a “portable” approach to granting </a:t>
            </a:r>
            <a:r>
              <a:rPr lang="en-US" b="1" u="sng" dirty="0" smtClean="0"/>
              <a:t>C</a:t>
            </a:r>
            <a:r>
              <a:rPr lang="en-US" dirty="0" smtClean="0"/>
              <a:t>redit for Prior Learning (CPL)</a:t>
            </a:r>
          </a:p>
          <a:p>
            <a:pPr defTabSz="931774">
              <a:defRPr/>
            </a:pPr>
            <a:r>
              <a:rPr lang="en-US" dirty="0" smtClean="0"/>
              <a:t>For students and workers</a:t>
            </a:r>
          </a:p>
          <a:p>
            <a:pPr defTabSz="931774">
              <a:defRPr/>
            </a:pPr>
            <a:endParaRPr lang="en-US" dirty="0" smtClean="0"/>
          </a:p>
          <a:p>
            <a:pPr defTabSz="931774">
              <a:defRPr/>
            </a:pPr>
            <a:endParaRPr lang="en-US" dirty="0" smtClean="0"/>
          </a:p>
          <a:p>
            <a:pPr defTabSz="931774">
              <a:defRPr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Goal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Build Programs that Meet Industry Needs</a:t>
            </a:r>
          </a:p>
          <a:p>
            <a:r>
              <a:rPr lang="en-US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Strategy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Offer Career Pathway Certificate programs for emerging and demand occupations based on industry-driven competencies</a:t>
            </a:r>
          </a:p>
          <a:p>
            <a:r>
              <a:rPr lang="en-US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Outcome:</a:t>
            </a:r>
          </a:p>
          <a:p>
            <a:pPr lvl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Create new career pathway certificates</a:t>
            </a:r>
          </a:p>
          <a:p>
            <a:pPr lvl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Enhance existing career pathway programs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Strategy</a:t>
            </a:r>
          </a:p>
          <a:p>
            <a:r>
              <a:rPr lang="en-US" dirty="0" smtClean="0"/>
              <a:t> – target workers who need to increase their adult basic skills and/or English language skills to enter CTE programs</a:t>
            </a:r>
          </a:p>
          <a:p>
            <a:r>
              <a:rPr lang="en-US" dirty="0" smtClean="0"/>
              <a:t>-  Unemployed and underemployed workers who need to upgrade their skills</a:t>
            </a:r>
            <a:r>
              <a:rPr lang="en-US" baseline="0" dirty="0" smtClean="0"/>
              <a:t> and advance in their career path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D7F9-AC34-4DE7-99B0-E8EA0C7CF268}" type="datetime1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5DD7-A268-404D-80A0-4D7F8922D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1697-1463-4F1C-949D-B209D0CAFF05}" type="datetime1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5DD7-A268-404D-80A0-4D7F8922D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EB3E-2A8B-4B6C-B73A-B51E350C37CD}" type="datetime1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5DD7-A268-404D-80A0-4D7F8922D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8402-F2B2-4846-AF89-C536DEFDBA40}" type="datetime1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5DD7-A268-404D-80A0-4D7F8922D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8089-0F9D-401C-8F4A-732B9389BAD3}" type="datetime1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5DD7-A268-404D-80A0-4D7F8922D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37AC-51B9-4FFB-891F-C4408E3D3027}" type="datetime1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5DD7-A268-404D-80A0-4D7F8922D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0C36-E7AB-49D5-AFE2-EAEB943DA5CB}" type="datetime1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5DD7-A268-404D-80A0-4D7F8922D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1A30-2D1C-4837-B41C-19BC2D76E01C}" type="datetime1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5DD7-A268-404D-80A0-4D7F8922D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6B06-5D99-411A-B06C-88F15CDCD1EE}" type="datetime1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5DD7-A268-404D-80A0-4D7F8922D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4082-2E03-4192-B9CA-D9CE03C43074}" type="datetime1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5DD7-A268-404D-80A0-4D7F8922D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5C7A-6AE3-406B-BF1D-D30EA624BE68}" type="datetime1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5DD7-A268-404D-80A0-4D7F8922D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7B9DB-C8B2-4B41-9637-EE101B00F0E1}" type="datetime1">
              <a:rPr lang="en-US" smtClean="0"/>
              <a:pPr/>
              <a:t>4/5/2012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C5DD7-A268-404D-80A0-4D7F8922D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hyperlink" Target="mailto:mdorney@clackamas.ed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leonard@clackamas.edu" TargetMode="External"/><Relationship Id="rId5" Type="http://schemas.openxmlformats.org/officeDocument/2006/relationships/hyperlink" Target="mailto:johnk@clackamas.edu" TargetMode="External"/><Relationship Id="rId4" Type="http://schemas.openxmlformats.org/officeDocument/2006/relationships/hyperlink" Target="mailto:mycareercoach@clackamas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26720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Clackamas Community College</a:t>
            </a:r>
          </a:p>
          <a:p>
            <a:pPr algn="ctr"/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fiscal agent, on behalf of Oregon ‘s 17 community colleges</a:t>
            </a:r>
            <a:endParaRPr lang="en-US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75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5638800"/>
            <a:ext cx="3810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5524500"/>
            <a:ext cx="20002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629275"/>
            <a:ext cx="3200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Horizontal Scroll 10"/>
          <p:cNvSpPr/>
          <p:nvPr/>
        </p:nvSpPr>
        <p:spPr>
          <a:xfrm>
            <a:off x="685800" y="2133600"/>
            <a:ext cx="7924800" cy="2057400"/>
          </a:xfrm>
          <a:prstGeom prst="horizontalScroll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alisto MT" pitchFamily="18" charset="0"/>
                <a:ea typeface="Arial Unicode MS" pitchFamily="34" charset="-128"/>
                <a:cs typeface="Arial Unicode MS" pitchFamily="34" charset="-128"/>
              </a:rPr>
              <a:t>Credential Acceleration </a:t>
            </a:r>
            <a:r>
              <a:rPr lang="en-US" sz="2800" b="1" dirty="0" smtClean="0">
                <a:latin typeface="Calisto MT" pitchFamily="18" charset="0"/>
                <a:ea typeface="Arial Unicode MS" pitchFamily="34" charset="-128"/>
                <a:cs typeface="Arial Unicode MS" pitchFamily="34" charset="-128"/>
              </a:rPr>
              <a:t>and </a:t>
            </a:r>
            <a:endParaRPr lang="en-US" sz="2800" b="1" dirty="0" smtClean="0">
              <a:latin typeface="Calisto MT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2800" b="1" dirty="0" smtClean="0">
                <a:latin typeface="Calisto MT" pitchFamily="18" charset="0"/>
                <a:ea typeface="Arial Unicode MS" pitchFamily="34" charset="-128"/>
                <a:cs typeface="Arial Unicode MS" pitchFamily="34" charset="-128"/>
              </a:rPr>
              <a:t>Support </a:t>
            </a:r>
            <a:r>
              <a:rPr lang="en-US" sz="2800" b="1" dirty="0" smtClean="0">
                <a:latin typeface="Calisto MT" pitchFamily="18" charset="0"/>
                <a:ea typeface="Arial Unicode MS" pitchFamily="34" charset="-128"/>
                <a:cs typeface="Arial Unicode MS" pitchFamily="34" charset="-128"/>
              </a:rPr>
              <a:t>for Employment (CASE</a:t>
            </a:r>
            <a:r>
              <a:rPr lang="en-US" sz="2800" b="1" dirty="0" smtClean="0">
                <a:latin typeface="Calisto MT" pitchFamily="18" charset="0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algn="ctr"/>
            <a:r>
              <a:rPr lang="en-US" sz="2800" b="1" dirty="0" smtClean="0">
                <a:latin typeface="Calisto MT" pitchFamily="18" charset="0"/>
                <a:ea typeface="Arial Unicode MS" pitchFamily="34" charset="-128"/>
                <a:cs typeface="Arial Unicode MS" pitchFamily="34" charset="-128"/>
              </a:rPr>
              <a:t>An </a:t>
            </a:r>
            <a:r>
              <a:rPr lang="en-US" sz="2800" b="1" dirty="0" smtClean="0">
                <a:latin typeface="Calisto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smtClean="0">
                <a:latin typeface="Calisto MT" pitchFamily="18" charset="0"/>
                <a:ea typeface="Arial Unicode MS" pitchFamily="34" charset="-128"/>
                <a:cs typeface="Arial Unicode MS" pitchFamily="34" charset="-128"/>
              </a:rPr>
              <a:t>Oregon Consortium</a:t>
            </a:r>
            <a:endParaRPr lang="en-US" sz="2800" b="1" dirty="0">
              <a:latin typeface="Calisto MT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5DD7-A268-404D-80A0-4D7F8922D8F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10668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Calisto MT" pitchFamily="18" charset="0"/>
                <a:ea typeface="Arial Unicode MS" pitchFamily="34" charset="-128"/>
                <a:cs typeface="Arial Unicode MS" pitchFamily="34" charset="-128"/>
              </a:rPr>
              <a:t>The third ‘C’…. Credit for Prior Learning </a:t>
            </a:r>
            <a:endParaRPr lang="en-US" sz="3600" b="1" dirty="0">
              <a:latin typeface="Calisto MT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en-US" b="1" u="sng" dirty="0" smtClean="0"/>
          </a:p>
          <a:p>
            <a:r>
              <a:rPr lang="en-US" b="1" u="sng" dirty="0" smtClean="0"/>
              <a:t>The Goal</a:t>
            </a:r>
            <a:r>
              <a:rPr lang="en-US" b="1" dirty="0" smtClean="0"/>
              <a:t>:  </a:t>
            </a:r>
            <a:r>
              <a:rPr lang="en-US" dirty="0" smtClean="0"/>
              <a:t>Improve retention, achievement rates and to expedite time to completion and placement</a:t>
            </a:r>
          </a:p>
          <a:p>
            <a:r>
              <a:rPr lang="en-US" b="1" u="sng" dirty="0" smtClean="0"/>
              <a:t>The Strategy:</a:t>
            </a:r>
            <a:r>
              <a:rPr lang="en-US" b="1" dirty="0" smtClean="0"/>
              <a:t>  </a:t>
            </a:r>
            <a:r>
              <a:rPr lang="en-US" dirty="0" smtClean="0"/>
              <a:t>Increase understanding and use of Credit for Prior Learning (CPL) within and between Oregon’s community colleges; pilot transcription of military training</a:t>
            </a:r>
          </a:p>
          <a:p>
            <a:r>
              <a:rPr lang="en-US" b="1" u="sng" dirty="0" smtClean="0"/>
              <a:t>The Outcome: </a:t>
            </a:r>
          </a:p>
          <a:p>
            <a:pPr lvl="1"/>
            <a:r>
              <a:rPr lang="en-US" dirty="0" smtClean="0"/>
              <a:t>During year 1 of the grant a ‘Community of Practice’ (COP) consisting of 5 colleges will pilot a program that increases integration of CPL strategies aligned with national standards</a:t>
            </a:r>
          </a:p>
          <a:p>
            <a:pPr lvl="1"/>
            <a:r>
              <a:rPr lang="en-US" dirty="0" smtClean="0"/>
              <a:t>The COP will share best practices and create a ‘portable e-portfolio ‘ that is adapted and accepted between colleges</a:t>
            </a:r>
          </a:p>
          <a:p>
            <a:pPr lvl="1"/>
            <a:r>
              <a:rPr lang="en-US" dirty="0" smtClean="0"/>
              <a:t>All colleges will participate in quarterly COP meeting to build capacity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sto MT" pitchFamily="18" charset="0"/>
                <a:ea typeface="Arial Unicode MS" pitchFamily="34" charset="-128"/>
                <a:cs typeface="Arial Unicode MS" pitchFamily="34" charset="-128"/>
              </a:rPr>
              <a:t>Thank you!</a:t>
            </a:r>
            <a:endParaRPr lang="en-US" b="1" dirty="0">
              <a:latin typeface="Calisto MT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26720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For further information contact: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133600"/>
          <a:ext cx="5943599" cy="5608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5638800"/>
                <a:gridCol w="304799"/>
              </a:tblGrid>
              <a:tr h="1219200"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Contact a Career Coach </a:t>
                      </a:r>
                    </a:p>
                    <a:p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+mn-lt"/>
                          <a:hlinkClick r:id="rId4"/>
                        </a:rPr>
                        <a:t>mycareercoach@clackamas.edu </a:t>
                      </a:r>
                      <a:endParaRPr lang="en-US" sz="2000" b="1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503-406-8758 (call or text) 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1619491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John </a:t>
                      </a:r>
                      <a:r>
                        <a:rPr lang="en-US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Kyllo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2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johnk@clackamas.edu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503.594.3436</a:t>
                      </a:r>
                    </a:p>
                    <a:p>
                      <a:endParaRPr lang="en-US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Kara Leonard: </a:t>
                      </a:r>
                      <a:r>
                        <a:rPr lang="en-US" sz="2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kleonard@clackamas.edu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503.594.6130</a:t>
                      </a:r>
                    </a:p>
                    <a:p>
                      <a:endParaRPr lang="en-US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Molly </a:t>
                      </a:r>
                      <a:r>
                        <a:rPr lang="en-US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Dorney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2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mdorney@clackamas.edu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503.594.6127</a:t>
                      </a:r>
                    </a:p>
                    <a:p>
                      <a:endParaRPr lang="en-US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</a:txBody>
                  <a:tcPr/>
                </a:tc>
              </a:tr>
              <a:tr h="377142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</a:txBody>
                  <a:tcPr/>
                </a:tc>
              </a:tr>
              <a:tr h="377142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</a:txBody>
                  <a:tcPr/>
                </a:tc>
              </a:tr>
              <a:tr h="377142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5DD7-A268-404D-80A0-4D7F8922D8F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latin typeface="Calisto MT" pitchFamily="18" charset="0"/>
                <a:ea typeface="Arial Unicode MS" pitchFamily="34" charset="-128"/>
                <a:cs typeface="Arial Unicode MS" pitchFamily="34" charset="-128"/>
              </a:rPr>
              <a:t>The Purpose of CASE …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44958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i="1" dirty="0" smtClean="0">
                <a:solidFill>
                  <a:srgbClr val="10253F"/>
                </a:solidFill>
              </a:rPr>
              <a:t>Is in response to:</a:t>
            </a:r>
          </a:p>
          <a:p>
            <a:pPr lvl="1"/>
            <a:r>
              <a:rPr lang="en-US" sz="2000" i="1" u="sng" dirty="0" smtClean="0">
                <a:solidFill>
                  <a:srgbClr val="10253F"/>
                </a:solidFill>
              </a:rPr>
              <a:t>Oregon’s Joint Boards of Education’s </a:t>
            </a:r>
            <a:r>
              <a:rPr lang="en-US" sz="2000" i="1" dirty="0" smtClean="0">
                <a:solidFill>
                  <a:srgbClr val="10253F"/>
                </a:solidFill>
              </a:rPr>
              <a:t>40/40/20 goal</a:t>
            </a:r>
          </a:p>
          <a:p>
            <a:pPr lvl="1"/>
            <a:r>
              <a:rPr lang="en-US" sz="2000" i="1" u="sng" dirty="0" smtClean="0">
                <a:solidFill>
                  <a:srgbClr val="10253F"/>
                </a:solidFill>
              </a:rPr>
              <a:t>The need to accelerate workforce readiness</a:t>
            </a:r>
            <a:r>
              <a:rPr lang="en-US" sz="2000" dirty="0" smtClean="0">
                <a:solidFill>
                  <a:srgbClr val="10253F"/>
                </a:solidFill>
              </a:rPr>
              <a:t>, industry  credentialing, and time to program completion for the Trade Act and other community college students </a:t>
            </a:r>
          </a:p>
          <a:p>
            <a:pPr lvl="1"/>
            <a:r>
              <a:rPr lang="en-US" sz="2000" i="1" u="sng" dirty="0" smtClean="0">
                <a:solidFill>
                  <a:srgbClr val="10253F"/>
                </a:solidFill>
              </a:rPr>
              <a:t>Achievement Compacts </a:t>
            </a:r>
            <a:r>
              <a:rPr lang="en-US" sz="2000" i="1" dirty="0" smtClean="0">
                <a:solidFill>
                  <a:srgbClr val="10253F"/>
                </a:solidFill>
              </a:rPr>
              <a:t> </a:t>
            </a:r>
            <a:r>
              <a:rPr lang="en-US" sz="2000" dirty="0" smtClean="0">
                <a:solidFill>
                  <a:srgbClr val="10253F"/>
                </a:solidFill>
              </a:rPr>
              <a:t>Our funding will be associated with our outcomes and completions; CASE is a method to get ready </a:t>
            </a:r>
            <a:endParaRPr lang="en-US" sz="2000" u="sng" dirty="0" smtClean="0">
              <a:solidFill>
                <a:srgbClr val="10253F"/>
              </a:solidFill>
            </a:endParaRPr>
          </a:p>
          <a:p>
            <a:r>
              <a:rPr lang="en-US" sz="2400" dirty="0" smtClean="0">
                <a:solidFill>
                  <a:srgbClr val="10253F"/>
                </a:solidFill>
              </a:rPr>
              <a:t>And, </a:t>
            </a:r>
            <a:r>
              <a:rPr lang="en-US" sz="2400" u="sng" dirty="0" smtClean="0">
                <a:solidFill>
                  <a:srgbClr val="10253F"/>
                </a:solidFill>
              </a:rPr>
              <a:t>to </a:t>
            </a:r>
            <a:r>
              <a:rPr lang="en-US" sz="2400" i="1" u="sng" dirty="0" smtClean="0">
                <a:solidFill>
                  <a:srgbClr val="10253F"/>
                </a:solidFill>
              </a:rPr>
              <a:t>promote change </a:t>
            </a:r>
            <a:r>
              <a:rPr lang="en-US" sz="2400" dirty="0" smtClean="0">
                <a:solidFill>
                  <a:srgbClr val="10253F"/>
                </a:solidFill>
              </a:rPr>
              <a:t>through building stronger partnerships united by a core belief that industry-recognized and postsecondary credentials are the gateway to high-wage, high-demand jobs, and is the foundation for Oregon’s economic success</a:t>
            </a:r>
            <a:endParaRPr lang="en-US" sz="2400" i="1" dirty="0" smtClean="0">
              <a:solidFill>
                <a:srgbClr val="10253F"/>
              </a:solidFill>
            </a:endParaRPr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228600" y="5486400"/>
            <a:ext cx="8229600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latin typeface="Calisto MT" pitchFamily="18" charset="0"/>
                <a:ea typeface="Arial Unicode MS" pitchFamily="34" charset="-128"/>
                <a:cs typeface="Arial Unicode MS" pitchFamily="34" charset="-128"/>
              </a:rPr>
              <a:t>…is </a:t>
            </a:r>
            <a:r>
              <a:rPr lang="en-US" sz="2800" b="1" dirty="0">
                <a:latin typeface="Calisto MT" pitchFamily="18" charset="0"/>
                <a:ea typeface="Arial Unicode MS" pitchFamily="34" charset="-128"/>
                <a:cs typeface="Arial Unicode MS" pitchFamily="34" charset="-128"/>
              </a:rPr>
              <a:t>to help advance and secure the economic prosperity of Oregon through partnership building across </a:t>
            </a:r>
            <a:r>
              <a:rPr lang="en-US" sz="2800" b="1" dirty="0" smtClean="0">
                <a:latin typeface="Calisto MT" pitchFamily="18" charset="0"/>
                <a:ea typeface="Arial Unicode MS" pitchFamily="34" charset="-128"/>
                <a:cs typeface="Arial Unicode MS" pitchFamily="34" charset="-128"/>
              </a:rPr>
              <a:t>sectors.</a:t>
            </a:r>
            <a:endParaRPr lang="en-US" sz="2800" b="1" dirty="0">
              <a:latin typeface="Calisto MT" pitchFamily="18" charset="0"/>
              <a:ea typeface="Arial Unicode MS" pitchFamily="34" charset="-128"/>
              <a:cs typeface="Arial Unicode MS" pitchFamily="34" charset="-128"/>
            </a:endParaRPr>
          </a:p>
          <a:p>
            <a:endParaRPr lang="en-US" dirty="0">
              <a:latin typeface="Calibri" pitchFamily="34" charset="0"/>
            </a:endParaRPr>
          </a:p>
        </p:txBody>
      </p:sp>
      <p:pic>
        <p:nvPicPr>
          <p:cNvPr id="174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A117A-1399-4696-BEFF-1A831F635D57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Calisto MT" pitchFamily="18" charset="0"/>
                <a:ea typeface="Arial Unicode MS" pitchFamily="34" charset="-128"/>
                <a:cs typeface="Arial Unicode MS" pitchFamily="34" charset="-128"/>
              </a:rPr>
              <a:t>Case partners join together…  </a:t>
            </a:r>
            <a:endParaRPr lang="en-US" sz="3600" b="1" dirty="0">
              <a:latin typeface="Calisto MT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434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All 17 Community Colleges</a:t>
            </a:r>
          </a:p>
          <a:p>
            <a:r>
              <a:rPr lang="en-US" dirty="0" smtClean="0"/>
              <a:t>All 7 Local Workforce Investment Boards (WICCO)</a:t>
            </a:r>
          </a:p>
          <a:p>
            <a:r>
              <a:rPr lang="en-US" dirty="0" smtClean="0"/>
              <a:t>Oregon Employment Department/Trade Act</a:t>
            </a:r>
          </a:p>
          <a:p>
            <a:r>
              <a:rPr lang="en-US" dirty="0" smtClean="0"/>
              <a:t>Employers</a:t>
            </a:r>
          </a:p>
          <a:p>
            <a:r>
              <a:rPr lang="en-US" dirty="0" smtClean="0"/>
              <a:t>Community Partners</a:t>
            </a:r>
          </a:p>
          <a:p>
            <a:r>
              <a:rPr lang="en-US" dirty="0" smtClean="0"/>
              <a:t>Oregon Department of Community College and Workforce Development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58674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alisto MT" pitchFamily="18" charset="0"/>
                <a:ea typeface="Arial Unicode MS" pitchFamily="34" charset="-128"/>
                <a:cs typeface="Arial Unicode MS" pitchFamily="34" charset="-128"/>
              </a:rPr>
              <a:t>…and create a statewide CASE Consortium.</a:t>
            </a:r>
            <a:endParaRPr lang="en-US" sz="2800" b="1" dirty="0">
              <a:latin typeface="Calisto MT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087933" y="0"/>
            <a:ext cx="2056067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5DD7-A268-404D-80A0-4D7F8922D8F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latin typeface="Calisto MT" pitchFamily="18" charset="0"/>
                <a:ea typeface="Arial Unicode MS" pitchFamily="34" charset="-128"/>
                <a:cs typeface="Arial Unicode MS" pitchFamily="34" charset="-128"/>
              </a:rPr>
              <a:t>The CASE Model identifies and addresses</a:t>
            </a:r>
            <a:endParaRPr lang="en-US" sz="3600" b="1" dirty="0">
              <a:latin typeface="Calisto MT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4864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2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 you know why:</a:t>
            </a:r>
          </a:p>
          <a:p>
            <a:r>
              <a:rPr lang="en-US" sz="2700" dirty="0" smtClean="0"/>
              <a:t>Most TAA-eligible folks do not enroll in training?</a:t>
            </a:r>
          </a:p>
          <a:p>
            <a:r>
              <a:rPr lang="en-US" sz="2700" dirty="0" smtClean="0"/>
              <a:t>Students in training programs do not complete?</a:t>
            </a:r>
          </a:p>
          <a:p>
            <a:r>
              <a:rPr lang="en-US" sz="2700" dirty="0" smtClean="0"/>
              <a:t>Many unemployed individuals are not ready for skills training?</a:t>
            </a:r>
          </a:p>
          <a:p>
            <a:r>
              <a:rPr lang="en-US" sz="2700" dirty="0" smtClean="0"/>
              <a:t>Student’s don’t use Credit for Prior Learning? </a:t>
            </a:r>
          </a:p>
          <a:p>
            <a:r>
              <a:rPr lang="en-US" sz="2700" dirty="0" smtClean="0"/>
              <a:t>Veterans aren’t getting transcription of military training?</a:t>
            </a:r>
          </a:p>
          <a:p>
            <a:r>
              <a:rPr lang="en-US" sz="2700" dirty="0" smtClean="0"/>
              <a:t>There are limited short-term Career Pathways Certificates? </a:t>
            </a:r>
          </a:p>
          <a:p>
            <a:r>
              <a:rPr lang="en-US" sz="2700" dirty="0" smtClean="0"/>
              <a:t>Data </a:t>
            </a:r>
            <a:r>
              <a:rPr lang="en-US" sz="2700" dirty="0"/>
              <a:t>and communication systems between college, Workforce Investment Act (WIA), and TAA staff are not </a:t>
            </a:r>
            <a:r>
              <a:rPr lang="en-US" sz="2700" dirty="0" smtClean="0"/>
              <a:t>shared </a:t>
            </a:r>
            <a:r>
              <a:rPr lang="en-US" sz="2700" dirty="0"/>
              <a:t>for referral, support and/or tracking of shared </a:t>
            </a:r>
            <a:r>
              <a:rPr lang="en-US" sz="2700" dirty="0" smtClean="0"/>
              <a:t>clients?</a:t>
            </a:r>
            <a:endParaRPr lang="en-US" sz="2700" dirty="0"/>
          </a:p>
          <a:p>
            <a:r>
              <a:rPr lang="en-US" sz="2700" dirty="0"/>
              <a:t>Rural and frontier students </a:t>
            </a:r>
            <a:r>
              <a:rPr lang="en-US" sz="2700" dirty="0" smtClean="0"/>
              <a:t>face barriers </a:t>
            </a:r>
            <a:r>
              <a:rPr lang="en-US" sz="2700" dirty="0"/>
              <a:t>to </a:t>
            </a:r>
            <a:r>
              <a:rPr lang="en-US" sz="2700" dirty="0" smtClean="0"/>
              <a:t>industry-recognized credentials postsecondary attainment? </a:t>
            </a:r>
          </a:p>
          <a:p>
            <a:pPr>
              <a:buNone/>
            </a:pPr>
            <a:endParaRPr lang="en-US" sz="2400" dirty="0" smtClean="0"/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248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sto MT" pitchFamily="18" charset="0"/>
                <a:ea typeface="Arial Unicode MS" pitchFamily="34" charset="-128"/>
                <a:cs typeface="Arial Unicode MS" pitchFamily="34" charset="-128"/>
              </a:rPr>
              <a:t>...significant gaps in educational and career training.</a:t>
            </a:r>
            <a:endParaRPr lang="en-US" sz="2800" b="1" dirty="0">
              <a:latin typeface="Calisto MT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5DD7-A268-404D-80A0-4D7F8922D8F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006141-AD1A-4213-B542-7FFF1DF3415A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1" name="Folded Corner 10"/>
          <p:cNvSpPr/>
          <p:nvPr/>
        </p:nvSpPr>
        <p:spPr>
          <a:xfrm>
            <a:off x="228600" y="1219200"/>
            <a:ext cx="8534400" cy="2971800"/>
          </a:xfrm>
          <a:prstGeom prst="foldedCorner">
            <a:avLst/>
          </a:prstGeom>
          <a:effectLst>
            <a:innerShdw blurRad="114300">
              <a:prstClr val="black"/>
            </a:innerShdw>
          </a:effectLst>
          <a:scene3d>
            <a:camera prst="perspectiveFron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Cambr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Cambria" pitchFamily="18" charset="0"/>
              </a:rPr>
              <a:t>B</a:t>
            </a:r>
            <a:r>
              <a:rPr lang="en-US" sz="2200" dirty="0">
                <a:latin typeface="Cambria" pitchFamily="18" charset="0"/>
              </a:rPr>
              <a:t>obby </a:t>
            </a:r>
            <a:r>
              <a:rPr lang="en-US" sz="2200" dirty="0" err="1">
                <a:latin typeface="Cambria" pitchFamily="18" charset="0"/>
              </a:rPr>
              <a:t>Allyn</a:t>
            </a:r>
            <a:r>
              <a:rPr lang="en-US" sz="2200" dirty="0">
                <a:latin typeface="Cambria" pitchFamily="18" charset="0"/>
              </a:rPr>
              <a:t>/The Oregonian: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Cambria" pitchFamily="18" charset="0"/>
              </a:rPr>
              <a:t>“Most people don't know where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Cambria" pitchFamily="18" charset="0"/>
              </a:rPr>
              <a:t> they're  going to go next," said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Cambria" pitchFamily="18" charset="0"/>
              </a:rPr>
              <a:t>Molalla resident Steve Helgerson,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Cambria" pitchFamily="18" charset="0"/>
              </a:rPr>
              <a:t> 61 years old,  a storeroom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Cambria" pitchFamily="18" charset="0"/>
              </a:rPr>
              <a:t>supervisor  who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worked</a:t>
            </a:r>
            <a:r>
              <a:rPr lang="en-US" sz="2200" dirty="0">
                <a:latin typeface="Cambria" pitchFamily="18" charset="0"/>
              </a:rPr>
              <a:t> at the Blue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Cambria" pitchFamily="18" charset="0"/>
              </a:rPr>
              <a:t> Heron mill for 23 years. "If you lost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Cambria" pitchFamily="18" charset="0"/>
              </a:rPr>
              <a:t> your job in today's market, </a:t>
            </a:r>
            <a:r>
              <a:rPr lang="en-US" sz="2200" u="sng" dirty="0">
                <a:latin typeface="Cambria" pitchFamily="18" charset="0"/>
              </a:rPr>
              <a:t>where are you going to go</a:t>
            </a:r>
            <a:r>
              <a:rPr lang="en-US" sz="2200" dirty="0">
                <a:latin typeface="Cambria" pitchFamily="18" charset="0"/>
              </a:rPr>
              <a:t>?" </a:t>
            </a:r>
          </a:p>
        </p:txBody>
      </p:sp>
      <p:pic>
        <p:nvPicPr>
          <p:cNvPr id="12" name="Picture 1" descr="helger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914400"/>
            <a:ext cx="37147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Box 14"/>
          <p:cNvSpPr txBox="1">
            <a:spLocks noChangeArrowheads="1"/>
          </p:cNvSpPr>
          <p:nvPr/>
        </p:nvSpPr>
        <p:spPr bwMode="auto">
          <a:xfrm>
            <a:off x="0" y="228600"/>
            <a:ext cx="899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sto MT" pitchFamily="18" charset="0"/>
              </a:rPr>
              <a:t>CASE Impacts Personal Stories…Personal Lives</a:t>
            </a:r>
          </a:p>
        </p:txBody>
      </p:sp>
      <p:sp>
        <p:nvSpPr>
          <p:cNvPr id="8" name="Folded Corner 7"/>
          <p:cNvSpPr/>
          <p:nvPr/>
        </p:nvSpPr>
        <p:spPr>
          <a:xfrm rot="21427193">
            <a:off x="1521324" y="4297334"/>
            <a:ext cx="7068867" cy="2302735"/>
          </a:xfrm>
          <a:prstGeom prst="foldedCorner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 smtClean="0">
              <a:latin typeface="Cambr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smtClean="0">
                <a:latin typeface="Cambria" pitchFamily="18" charset="0"/>
              </a:rPr>
              <a:t>I worked at Blue Heron Paper Company along with 175 others whose work history goes back decades and generations. In Feb. 2011, with 2 days’ notice, the mill shut down, no medical, no vacation pay, and no severance. 175 families were out in the cold.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smtClean="0">
                <a:latin typeface="Cambria" pitchFamily="18" charset="0"/>
              </a:rPr>
              <a:t>--Jon </a:t>
            </a:r>
            <a:r>
              <a:rPr lang="en-US" sz="2200" dirty="0" err="1" smtClean="0">
                <a:latin typeface="Cambria" pitchFamily="18" charset="0"/>
              </a:rPr>
              <a:t>LaFarge</a:t>
            </a:r>
            <a:r>
              <a:rPr lang="en-US" sz="2200" dirty="0" smtClean="0">
                <a:latin typeface="Cambria" pitchFamily="18" charset="0"/>
              </a:rPr>
              <a:t>, Former 1 &amp; 4 Stock Prep Operator</a:t>
            </a:r>
            <a:endParaRPr lang="en-US" sz="22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smtClean="0">
                <a:latin typeface="Calisto MT" pitchFamily="18" charset="0"/>
              </a:rPr>
              <a:t>Personal Stories…Personal Lives</a:t>
            </a:r>
            <a:br>
              <a:rPr lang="en-US" sz="3600" b="1" smtClean="0">
                <a:latin typeface="Calisto MT" pitchFamily="18" charset="0"/>
              </a:rPr>
            </a:br>
            <a:endParaRPr lang="en-US" sz="36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27D3B-0B70-4BBC-8050-3AA3530894F2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" name="Picture 3" descr="Cleanpak Blount Carlton NEG Advisors 002"/>
          <p:cNvPicPr>
            <a:picLocks noChangeAspect="1" noChangeArrowheads="1"/>
          </p:cNvPicPr>
          <p:nvPr/>
        </p:nvPicPr>
        <p:blipFill>
          <a:blip r:embed="rId2" cstate="print">
            <a:lum bright="34000" contrast="34000"/>
          </a:blip>
          <a:srcRect/>
          <a:stretch>
            <a:fillRect/>
          </a:stretch>
        </p:blipFill>
        <p:spPr bwMode="auto">
          <a:xfrm rot="506168">
            <a:off x="211669" y="859692"/>
            <a:ext cx="3006721" cy="299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isometricOffAxis1Right"/>
            <a:lightRig rig="threePt" dir="t"/>
          </a:scene3d>
        </p:spPr>
      </p:pic>
      <p:sp>
        <p:nvSpPr>
          <p:cNvPr id="6" name="Folded Corner 5"/>
          <p:cNvSpPr/>
          <p:nvPr/>
        </p:nvSpPr>
        <p:spPr>
          <a:xfrm rot="443083">
            <a:off x="465697" y="4051382"/>
            <a:ext cx="3203237" cy="2401761"/>
          </a:xfrm>
          <a:prstGeom prst="foldedCorner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200" dirty="0">
                <a:solidFill>
                  <a:schemeClr val="tx1"/>
                </a:solidFill>
                <a:latin typeface="Cambria" pitchFamily="18" charset="0"/>
                <a:ea typeface="Times New Roman" pitchFamily="18" charset="0"/>
              </a:rPr>
              <a:t>Mike Lutz – dislocated worker from Cleanpak Trade Act plant shutdown; temporarily serving as a Workforce Advisor</a:t>
            </a:r>
            <a:endParaRPr lang="en-US" sz="2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7" name="Folded Corner 6"/>
          <p:cNvSpPr/>
          <p:nvPr/>
        </p:nvSpPr>
        <p:spPr>
          <a:xfrm rot="21163377">
            <a:off x="3479884" y="1049884"/>
            <a:ext cx="5574988" cy="3620117"/>
          </a:xfrm>
          <a:prstGeom prst="foldedCorner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Cambria" pitchFamily="18" charset="0"/>
              </a:rPr>
              <a:t>I was employed at the paper mill in Oregon City for almost 42 years, and was laid-off in February 2011 when the mill shut down unexpectedly.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Cambria" pitchFamily="18" charset="0"/>
              </a:rPr>
              <a:t>After working in the same place for that long and then being without work, it is very unnerving. I</a:t>
            </a:r>
            <a:r>
              <a:rPr lang="en-US" sz="2200" u="sng" dirty="0">
                <a:latin typeface="Cambria" pitchFamily="18" charset="0"/>
              </a:rPr>
              <a:t> had no idea what to expect, where to go or what I needed to do to either look for a job or find training in another field. </a:t>
            </a:r>
            <a:r>
              <a:rPr lang="en-US" sz="2200" dirty="0">
                <a:latin typeface="Cambria" pitchFamily="18" charset="0"/>
              </a:rPr>
              <a:t> - Leon </a:t>
            </a:r>
            <a:r>
              <a:rPr lang="en-US" sz="2200" dirty="0" err="1">
                <a:latin typeface="Cambria" pitchFamily="18" charset="0"/>
              </a:rPr>
              <a:t>Martinot</a:t>
            </a:r>
            <a:endParaRPr lang="en-US" sz="2200" u="sng" dirty="0">
              <a:latin typeface="Cambria" pitchFamily="18" charset="0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4038600" y="4800600"/>
            <a:ext cx="4724400" cy="1600200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200" dirty="0" smtClean="0">
              <a:latin typeface="Cambria" pitchFamily="18" charset="0"/>
            </a:endParaRPr>
          </a:p>
          <a:p>
            <a:r>
              <a:rPr lang="en-US" sz="2200" dirty="0" smtClean="0">
                <a:latin typeface="Cambria" pitchFamily="18" charset="0"/>
              </a:rPr>
              <a:t>“After the company I worked at, </a:t>
            </a:r>
            <a:r>
              <a:rPr lang="en-US" sz="2200" dirty="0" err="1" smtClean="0">
                <a:latin typeface="Cambria" pitchFamily="18" charset="0"/>
              </a:rPr>
              <a:t>CleanPak</a:t>
            </a:r>
            <a:r>
              <a:rPr lang="en-US" sz="2200" dirty="0" smtClean="0">
                <a:latin typeface="Cambria" pitchFamily="18" charset="0"/>
              </a:rPr>
              <a:t>, closed down </a:t>
            </a:r>
            <a:r>
              <a:rPr lang="en-US" sz="2200" u="sng" dirty="0" smtClean="0">
                <a:latin typeface="Cambria" pitchFamily="18" charset="0"/>
              </a:rPr>
              <a:t>I didn't know what I was going to do.</a:t>
            </a:r>
            <a:r>
              <a:rPr lang="en-US" sz="2200" dirty="0" smtClean="0">
                <a:latin typeface="Cambria" pitchFamily="18" charset="0"/>
              </a:rPr>
              <a:t>”  - Cassie Davis</a:t>
            </a:r>
            <a:endParaRPr lang="en-US" sz="22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listo MT" pitchFamily="18" charset="0"/>
                <a:ea typeface="Arial Unicode MS" pitchFamily="34" charset="-128"/>
                <a:cs typeface="Arial Unicode MS" pitchFamily="34" charset="-128"/>
              </a:rPr>
              <a:t>CASE uses a ‘Three C’ strategy approach…</a:t>
            </a:r>
            <a:endParaRPr lang="en-US" sz="3600" b="1" dirty="0">
              <a:latin typeface="Calisto MT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473005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sto MT" pitchFamily="18" charset="0"/>
                <a:ea typeface="Arial Unicode MS" pitchFamily="34" charset="-128"/>
                <a:cs typeface="Arial Unicode MS" pitchFamily="34" charset="-128"/>
              </a:rPr>
              <a:t>…that links directly to the TAACCCT SGA and is in response to the identified gaps and weaknesses in the system.</a:t>
            </a:r>
            <a:endParaRPr lang="en-US" sz="2800" b="1" dirty="0">
              <a:latin typeface="Calisto MT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9906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TextBox 7"/>
          <p:cNvSpPr txBox="1"/>
          <p:nvPr/>
        </p:nvSpPr>
        <p:spPr>
          <a:xfrm>
            <a:off x="1524000" y="1524000"/>
            <a:ext cx="2680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Career Pathways</a:t>
            </a:r>
            <a:endParaRPr lang="en-US" sz="28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9980156">
            <a:off x="5628798" y="1650867"/>
            <a:ext cx="2363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Bradley Hand ITC" pitchFamily="66" charset="0"/>
              </a:rPr>
              <a:t>C</a:t>
            </a: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areer Coaches</a:t>
            </a:r>
            <a:endParaRPr lang="en-US" sz="28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4343400"/>
            <a:ext cx="52982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A “Portable” approach to granting 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Credit for Prior Learning (CPL)</a:t>
            </a:r>
            <a:endParaRPr lang="en-US" sz="28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5DD7-A268-404D-80A0-4D7F8922D8F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9" grpId="1"/>
      <p:bldP spid="1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u="sng" dirty="0" smtClean="0">
                <a:ea typeface="Arial Unicode MS" pitchFamily="34" charset="-128"/>
                <a:cs typeface="Arial Unicode MS" pitchFamily="34" charset="-128"/>
              </a:rPr>
              <a:t>The Goal</a:t>
            </a:r>
            <a:r>
              <a:rPr lang="en-US" sz="2800" b="1" dirty="0" smtClean="0">
                <a:ea typeface="Arial Unicode MS" pitchFamily="34" charset="-128"/>
                <a:cs typeface="Arial Unicode MS" pitchFamily="34" charset="-128"/>
              </a:rPr>
              <a:t>:  </a:t>
            </a:r>
            <a:r>
              <a:rPr lang="en-US" sz="2800" dirty="0" smtClean="0">
                <a:ea typeface="Arial Unicode MS" pitchFamily="34" charset="-128"/>
                <a:cs typeface="Arial Unicode MS" pitchFamily="34" charset="-128"/>
              </a:rPr>
              <a:t>Build short-term programs that 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US" sz="2800" dirty="0" smtClean="0">
                <a:ea typeface="Arial Unicode MS" pitchFamily="34" charset="-128"/>
                <a:cs typeface="Arial Unicode MS" pitchFamily="34" charset="-128"/>
              </a:rPr>
              <a:t>eet industry needs faster</a:t>
            </a:r>
            <a:endParaRPr lang="en-US" sz="2800" dirty="0"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b="1" u="sng" dirty="0" smtClean="0">
                <a:ea typeface="Arial Unicode MS" pitchFamily="34" charset="-128"/>
                <a:cs typeface="Arial Unicode MS" pitchFamily="34" charset="-128"/>
              </a:rPr>
              <a:t>The Strategy</a:t>
            </a:r>
            <a:r>
              <a:rPr lang="en-US" sz="2800" b="1" dirty="0" smtClean="0">
                <a:ea typeface="Arial Unicode MS" pitchFamily="34" charset="-128"/>
                <a:cs typeface="Arial Unicode MS" pitchFamily="34" charset="-128"/>
              </a:rPr>
              <a:t>:  </a:t>
            </a:r>
            <a:r>
              <a:rPr lang="en-US" sz="2800" dirty="0" smtClean="0">
                <a:ea typeface="Arial Unicode MS" pitchFamily="34" charset="-128"/>
                <a:cs typeface="Arial Unicode MS" pitchFamily="34" charset="-128"/>
              </a:rPr>
              <a:t>Offer Career Pathway Certificate programs for emerging and demand occupations based on industry-driven competencies</a:t>
            </a:r>
          </a:p>
          <a:p>
            <a:r>
              <a:rPr lang="en-US" sz="2800" b="1" u="sng" dirty="0" smtClean="0">
                <a:ea typeface="Arial Unicode MS" pitchFamily="34" charset="-128"/>
                <a:cs typeface="Arial Unicode MS" pitchFamily="34" charset="-128"/>
              </a:rPr>
              <a:t>The Outcome:</a:t>
            </a:r>
          </a:p>
          <a:p>
            <a:pPr lvl="1"/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Create new career pathway certificates</a:t>
            </a:r>
          </a:p>
          <a:p>
            <a:pPr lvl="1"/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Enhance existing career pathway programs</a:t>
            </a:r>
          </a:p>
          <a:p>
            <a:pPr>
              <a:buNone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Calisto MT" pitchFamily="18" charset="0"/>
                <a:ea typeface="Arial Unicode MS" pitchFamily="34" charset="-128"/>
                <a:cs typeface="Arial Unicode MS" pitchFamily="34" charset="-128"/>
              </a:rPr>
              <a:t>The first ‘C’…. Career Pathways  </a:t>
            </a:r>
            <a:endParaRPr lang="en-US" sz="3600" b="1" dirty="0">
              <a:latin typeface="Calisto MT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5DD7-A268-404D-80A0-4D7F8922D8F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Calisto MT" pitchFamily="18" charset="0"/>
                <a:ea typeface="Arial Unicode MS" pitchFamily="34" charset="-128"/>
                <a:cs typeface="Arial Unicode MS" pitchFamily="34" charset="-128"/>
              </a:rPr>
              <a:t>The second ‘C’…. Career Coaches  </a:t>
            </a:r>
            <a:endParaRPr lang="en-US" sz="3600" b="1" dirty="0">
              <a:latin typeface="Calisto MT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4864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sz="3000" b="1" u="sng" dirty="0" smtClean="0"/>
              <a:t>The Goal</a:t>
            </a:r>
            <a:r>
              <a:rPr lang="en-US" sz="3000" b="1" dirty="0" smtClean="0"/>
              <a:t>: </a:t>
            </a:r>
            <a:r>
              <a:rPr lang="en-US" sz="3000" dirty="0" smtClean="0"/>
              <a:t>Engage more dislocated workers and accelerate progress for low-skilled and other workers</a:t>
            </a:r>
          </a:p>
          <a:p>
            <a:r>
              <a:rPr lang="en-US" sz="3000" b="1" u="sng" dirty="0" smtClean="0"/>
              <a:t>The Strategy:</a:t>
            </a:r>
            <a:r>
              <a:rPr lang="en-US" sz="3000" b="1" dirty="0" smtClean="0"/>
              <a:t>  </a:t>
            </a:r>
            <a:r>
              <a:rPr lang="en-US" sz="3000" dirty="0" smtClean="0"/>
              <a:t>Provide enhanced student services through Career Coaches focused on student enrollment, completion, credential attainment and</a:t>
            </a:r>
            <a:r>
              <a:rPr lang="en-US" sz="3000" i="1" dirty="0" smtClean="0"/>
              <a:t> employment </a:t>
            </a:r>
            <a:r>
              <a:rPr lang="en-US" sz="3000" dirty="0" smtClean="0"/>
              <a:t>in demand occupations</a:t>
            </a:r>
          </a:p>
          <a:p>
            <a:r>
              <a:rPr lang="en-US" sz="3000" b="1" u="sng" dirty="0" smtClean="0"/>
              <a:t>The Outcome by September of 2014:  </a:t>
            </a:r>
          </a:p>
          <a:p>
            <a:pPr lvl="1"/>
            <a:r>
              <a:rPr lang="en-US" sz="3000" dirty="0" smtClean="0"/>
              <a:t>514 students start training and 437 earn a credential</a:t>
            </a:r>
          </a:p>
          <a:p>
            <a:pPr lvl="1"/>
            <a:r>
              <a:rPr lang="en-US" sz="3000" dirty="0" smtClean="0"/>
              <a:t>85% of students complete</a:t>
            </a:r>
          </a:p>
          <a:p>
            <a:pPr lvl="1"/>
            <a:r>
              <a:rPr lang="en-US" sz="3000" dirty="0" smtClean="0"/>
              <a:t>285 students get a job (65% of those who finish)</a:t>
            </a:r>
          </a:p>
          <a:p>
            <a:pPr lvl="1"/>
            <a:r>
              <a:rPr lang="en-US" sz="3000" dirty="0" smtClean="0"/>
              <a:t>228 students keep their job at least 2 quarters (80%)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5DD7-A268-404D-80A0-4D7F8922D8F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4302</TotalTime>
  <Words>1078</Words>
  <Application>Microsoft Office PowerPoint</Application>
  <PresentationFormat>On-screen Show (4:3)</PresentationFormat>
  <Paragraphs>124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The Purpose of CASE … </vt:lpstr>
      <vt:lpstr>Case partners join together…  </vt:lpstr>
      <vt:lpstr>The CASE Model identifies and addresses</vt:lpstr>
      <vt:lpstr>Slide 5</vt:lpstr>
      <vt:lpstr>Personal Stories…Personal Lives </vt:lpstr>
      <vt:lpstr>CASE uses a ‘Three C’ strategy approach…</vt:lpstr>
      <vt:lpstr>The first ‘C’…. Career Pathways  </vt:lpstr>
      <vt:lpstr>The second ‘C’…. Career Coaches  </vt:lpstr>
      <vt:lpstr>The third ‘C’…. Credit for Prior Learning </vt:lpstr>
      <vt:lpstr>Thank you!</vt:lpstr>
    </vt:vector>
  </TitlesOfParts>
  <Company>CCC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judyre</dc:creator>
  <cp:lastModifiedBy>jtwros</cp:lastModifiedBy>
  <cp:revision>213</cp:revision>
  <dcterms:created xsi:type="dcterms:W3CDTF">2011-05-03T00:28:48Z</dcterms:created>
  <dcterms:modified xsi:type="dcterms:W3CDTF">2012-04-05T22:03:49Z</dcterms:modified>
</cp:coreProperties>
</file>